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" y="4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320960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8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2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7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6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9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1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5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54ED8-F542-4677-9DE1-95A0691800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693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CF2C-76B5-4ECA-8FCA-FB0CDE50C2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10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28588"/>
            <a:ext cx="2741613" cy="5994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8588"/>
            <a:ext cx="8077200" cy="5994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D317-2294-4240-8C23-CE3DA73CD6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872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DC16-7679-41DE-B2D7-E4F3D9AE5D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b="13482"/>
          <a:stretch/>
        </p:blipFill>
        <p:spPr>
          <a:xfrm>
            <a:off x="192913" y="144403"/>
            <a:ext cx="6516624" cy="1008000"/>
          </a:xfrm>
          <a:prstGeom prst="rect">
            <a:avLst/>
          </a:prstGeom>
        </p:spPr>
      </p:pic>
      <p:graphicFrame>
        <p:nvGraphicFramePr>
          <p:cNvPr id="8" name="Group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5549986"/>
              </p:ext>
            </p:extLst>
          </p:nvPr>
        </p:nvGraphicFramePr>
        <p:xfrm>
          <a:off x="7464946" y="6328644"/>
          <a:ext cx="3576514" cy="446933"/>
        </p:xfrm>
        <a:graphic>
          <a:graphicData uri="http://schemas.openxmlformats.org/drawingml/2006/table">
            <a:tbl>
              <a:tblPr/>
              <a:tblGrid>
                <a:gridCol w="3576514"/>
              </a:tblGrid>
              <a:tr h="3143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www.ispe-dach.org</a:t>
                      </a:r>
                    </a:p>
                  </a:txBody>
                  <a:tcPr marL="90000" marR="90000" marT="81948" marB="467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2E4C-B640-4B41-959A-11E516F2A4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948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C227-B134-4C5A-A5A6-7B47014E7E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26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7859-2274-4405-AC0F-0DB5D2A774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938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B2D2-E59D-4143-94EF-816C6CFF86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407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312A-2BA2-4706-87A8-8F4CDBFF67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0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71AD-27B4-43B9-A733-624D0AC22E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710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5271-DD4A-4C45-9F5F-810BFC589D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542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712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41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57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41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324108-6D7E-417D-89A0-34C9350BD7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r="10004"/>
          <a:stretch>
            <a:fillRect/>
          </a:stretch>
        </p:blipFill>
        <p:spPr bwMode="auto">
          <a:xfrm>
            <a:off x="-17463" y="252413"/>
            <a:ext cx="12222163" cy="660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16" r="100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34157"/>
              </p:ext>
            </p:extLst>
          </p:nvPr>
        </p:nvGraphicFramePr>
        <p:xfrm>
          <a:off x="293688" y="1550988"/>
          <a:ext cx="10051578" cy="117679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ISPE D/A/CH</a:t>
                      </a:r>
                      <a:br>
                        <a:rPr kumimoji="0" lang="en-GB" sz="3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</a:br>
                      <a:r>
                        <a:rPr kumimoji="0" lang="en-GB" sz="3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Deutschland, </a:t>
                      </a:r>
                      <a:r>
                        <a:rPr kumimoji="0" lang="en-GB" sz="3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Österreich</a:t>
                      </a:r>
                      <a:r>
                        <a:rPr kumimoji="0" lang="en-GB" sz="3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, </a:t>
                      </a:r>
                      <a:r>
                        <a:rPr kumimoji="0" lang="en-GB" sz="3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Schweiz</a:t>
                      </a:r>
                      <a:endParaRPr kumimoji="0" lang="en-GB" sz="3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39445"/>
              </p:ext>
            </p:extLst>
          </p:nvPr>
        </p:nvGraphicFramePr>
        <p:xfrm>
          <a:off x="295048" y="3140968"/>
          <a:ext cx="8394034" cy="2565980"/>
        </p:xfrm>
        <a:graphic>
          <a:graphicData uri="http://schemas.openxmlformats.org/drawingml/2006/table">
            <a:tbl>
              <a:tblPr/>
              <a:tblGrid>
                <a:gridCol w="8394034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Connecting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Pharmaceutical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GB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Knowledge</a:t>
                      </a:r>
                    </a:p>
                  </a:txBody>
                  <a:tcPr marL="90000" marR="90000" marT="132547" marB="4684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/>
          </p:nvPr>
        </p:nvGraphicFramePr>
        <p:xfrm>
          <a:off x="1776314" y="1628676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Wissen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teilen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628800"/>
            <a:ext cx="1066802" cy="10668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3284984"/>
            <a:ext cx="1066802" cy="10668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5013176"/>
            <a:ext cx="1066802" cy="1066802"/>
          </a:xfrm>
          <a:prstGeom prst="rect">
            <a:avLst/>
          </a:prstGeom>
        </p:spPr>
      </p:pic>
      <p:graphicFrame>
        <p:nvGraphicFramePr>
          <p:cNvPr id="10" name="Group 1"/>
          <p:cNvGraphicFramePr>
            <a:graphicFrameLocks noGrp="1"/>
          </p:cNvGraphicFramePr>
          <p:nvPr>
            <p:extLst/>
          </p:nvPr>
        </p:nvGraphicFramePr>
        <p:xfrm>
          <a:off x="1776314" y="3284984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Netzwerk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nutzen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"/>
          <p:cNvGraphicFramePr>
            <a:graphicFrameLocks noGrp="1"/>
          </p:cNvGraphicFramePr>
          <p:nvPr>
            <p:extLst/>
          </p:nvPr>
        </p:nvGraphicFramePr>
        <p:xfrm>
          <a:off x="1776314" y="5013176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Karriere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fördern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2362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/>
          </p:nvPr>
        </p:nvGraphicFramePr>
        <p:xfrm>
          <a:off x="1776314" y="1628676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Wissen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teilen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628800"/>
            <a:ext cx="1066802" cy="1066802"/>
          </a:xfrm>
          <a:prstGeom prst="rect">
            <a:avLst/>
          </a:prstGeom>
        </p:spPr>
      </p:pic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41522"/>
              </p:ext>
            </p:extLst>
          </p:nvPr>
        </p:nvGraphicFramePr>
        <p:xfrm>
          <a:off x="293688" y="2907517"/>
          <a:ext cx="8475189" cy="657225"/>
        </p:xfrm>
        <a:graphic>
          <a:graphicData uri="http://schemas.openxmlformats.org/drawingml/2006/table">
            <a:tbl>
              <a:tblPr/>
              <a:tblGrid>
                <a:gridCol w="8475189"/>
              </a:tblGrid>
              <a:tr h="6572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Immer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auf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dem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aktuellen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Stand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2547" marB="4684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08088"/>
              </p:ext>
            </p:extLst>
          </p:nvPr>
        </p:nvGraphicFramePr>
        <p:xfrm>
          <a:off x="293688" y="3627597"/>
          <a:ext cx="8467402" cy="765950"/>
        </p:xfrm>
        <a:graphic>
          <a:graphicData uri="http://schemas.openxmlformats.org/drawingml/2006/table">
            <a:tbl>
              <a:tblPr/>
              <a:tblGrid>
                <a:gridCol w="8467402"/>
              </a:tblGrid>
              <a:tr h="765950">
                <a:tc>
                  <a:txBody>
                    <a:bodyPr/>
                    <a:lstStyle/>
                    <a:p>
                      <a:pPr marL="342900" marR="0" lvl="0" indent="-339725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/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der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Entwicklung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sein,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6518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27283"/>
              </p:ext>
            </p:extLst>
          </p:nvPr>
        </p:nvGraphicFramePr>
        <p:xfrm>
          <a:off x="293688" y="4487875"/>
          <a:ext cx="8395394" cy="646502"/>
        </p:xfrm>
        <a:graphic>
          <a:graphicData uri="http://schemas.openxmlformats.org/drawingml/2006/table">
            <a:tbl>
              <a:tblPr/>
              <a:tblGrid>
                <a:gridCol w="8395394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Innovationen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mitgestalten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.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6463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84622"/>
              </p:ext>
            </p:extLst>
          </p:nvPr>
        </p:nvGraphicFramePr>
        <p:xfrm>
          <a:off x="1776314" y="1628676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Netzwerk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nutzen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05478"/>
              </p:ext>
            </p:extLst>
          </p:nvPr>
        </p:nvGraphicFramePr>
        <p:xfrm>
          <a:off x="293688" y="2907517"/>
          <a:ext cx="8475189" cy="657225"/>
        </p:xfrm>
        <a:graphic>
          <a:graphicData uri="http://schemas.openxmlformats.org/drawingml/2006/table">
            <a:tbl>
              <a:tblPr/>
              <a:tblGrid>
                <a:gridCol w="8475189"/>
              </a:tblGrid>
              <a:tr h="6572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Erfahrung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weitergeben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, 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2547" marB="4684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28152"/>
              </p:ext>
            </p:extLst>
          </p:nvPr>
        </p:nvGraphicFramePr>
        <p:xfrm>
          <a:off x="293688" y="3627597"/>
          <a:ext cx="8467402" cy="765950"/>
        </p:xfrm>
        <a:graphic>
          <a:graphicData uri="http://schemas.openxmlformats.org/drawingml/2006/table">
            <a:tbl>
              <a:tblPr/>
              <a:tblGrid>
                <a:gridCol w="8467402"/>
              </a:tblGrid>
              <a:tr h="765950">
                <a:tc>
                  <a:txBody>
                    <a:bodyPr/>
                    <a:lstStyle/>
                    <a:p>
                      <a:pPr marL="342900" marR="0" lvl="0" indent="-339725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/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die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Erfahrung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anderer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6518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50500"/>
              </p:ext>
            </p:extLst>
          </p:nvPr>
        </p:nvGraphicFramePr>
        <p:xfrm>
          <a:off x="293688" y="4487875"/>
          <a:ext cx="8395394" cy="646502"/>
        </p:xfrm>
        <a:graphic>
          <a:graphicData uri="http://schemas.openxmlformats.org/drawingml/2006/table">
            <a:tbl>
              <a:tblPr/>
              <a:tblGrid>
                <a:gridCol w="8395394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nutzen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.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1627200"/>
            <a:ext cx="1066802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010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22638"/>
              </p:ext>
            </p:extLst>
          </p:nvPr>
        </p:nvGraphicFramePr>
        <p:xfrm>
          <a:off x="1776314" y="1628676"/>
          <a:ext cx="10051578" cy="964700"/>
        </p:xfrm>
        <a:graphic>
          <a:graphicData uri="http://schemas.openxmlformats.org/drawingml/2006/table">
            <a:tbl>
              <a:tblPr/>
              <a:tblGrid>
                <a:gridCol w="10051578"/>
              </a:tblGrid>
              <a:tr h="680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6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Karriere</a:t>
                      </a:r>
                      <a:r>
                        <a:rPr kumimoji="0" lang="en-GB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6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fördern</a:t>
                      </a:r>
                      <a:endParaRPr kumimoji="0" lang="en-GB" sz="6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0468"/>
              </p:ext>
            </p:extLst>
          </p:nvPr>
        </p:nvGraphicFramePr>
        <p:xfrm>
          <a:off x="293688" y="2907517"/>
          <a:ext cx="8475189" cy="657225"/>
        </p:xfrm>
        <a:graphic>
          <a:graphicData uri="http://schemas.openxmlformats.org/drawingml/2006/table">
            <a:tbl>
              <a:tblPr/>
              <a:tblGrid>
                <a:gridCol w="8475189"/>
              </a:tblGrid>
              <a:tr h="6572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Wir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wollen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Sie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auf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Ihrem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2547" marB="4684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55154"/>
              </p:ext>
            </p:extLst>
          </p:nvPr>
        </p:nvGraphicFramePr>
        <p:xfrm>
          <a:off x="293688" y="3627597"/>
          <a:ext cx="8467402" cy="765950"/>
        </p:xfrm>
        <a:graphic>
          <a:graphicData uri="http://schemas.openxmlformats.org/drawingml/2006/table">
            <a:tbl>
              <a:tblPr/>
              <a:tblGrid>
                <a:gridCol w="8467402"/>
              </a:tblGrid>
              <a:tr h="765950">
                <a:tc>
                  <a:txBody>
                    <a:bodyPr/>
                    <a:lstStyle/>
                    <a:p>
                      <a:pPr marL="342900" marR="0" lvl="0" indent="-339725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/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beruflichen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Weg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6518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77238"/>
              </p:ext>
            </p:extLst>
          </p:nvPr>
        </p:nvGraphicFramePr>
        <p:xfrm>
          <a:off x="293688" y="4487875"/>
          <a:ext cx="8395394" cy="646502"/>
        </p:xfrm>
        <a:graphic>
          <a:graphicData uri="http://schemas.openxmlformats.org/drawingml/2006/table">
            <a:tbl>
              <a:tblPr/>
              <a:tblGrid>
                <a:gridCol w="8395394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unterstützen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.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1628676"/>
            <a:ext cx="1066802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649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36010"/>
              </p:ext>
            </p:extLst>
          </p:nvPr>
        </p:nvGraphicFramePr>
        <p:xfrm>
          <a:off x="293688" y="1550988"/>
          <a:ext cx="7092950" cy="646502"/>
        </p:xfrm>
        <a:graphic>
          <a:graphicData uri="http://schemas.openxmlformats.org/drawingml/2006/table">
            <a:tbl>
              <a:tblPr/>
              <a:tblGrid>
                <a:gridCol w="7092950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Das Non-Profit-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Netzwerk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10745"/>
              </p:ext>
            </p:extLst>
          </p:nvPr>
        </p:nvGraphicFramePr>
        <p:xfrm>
          <a:off x="293688" y="2206434"/>
          <a:ext cx="9212262" cy="646502"/>
        </p:xfrm>
        <a:graphic>
          <a:graphicData uri="http://schemas.openxmlformats.org/drawingml/2006/table">
            <a:tbl>
              <a:tblPr/>
              <a:tblGrid>
                <a:gridCol w="9212262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für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pharmazeutische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Innovationen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73876"/>
              </p:ext>
            </p:extLst>
          </p:nvPr>
        </p:nvGraphicFramePr>
        <p:xfrm>
          <a:off x="293688" y="2981002"/>
          <a:ext cx="8793162" cy="808038"/>
        </p:xfrm>
        <a:graphic>
          <a:graphicData uri="http://schemas.openxmlformats.org/drawingml/2006/table">
            <a:tbl>
              <a:tblPr/>
              <a:tblGrid>
                <a:gridCol w="879316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Mit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mehr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als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19.000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Mitgliedern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02755"/>
              </p:ext>
            </p:extLst>
          </p:nvPr>
        </p:nvGraphicFramePr>
        <p:xfrm>
          <a:off x="293688" y="3701082"/>
          <a:ext cx="7832725" cy="808038"/>
        </p:xfrm>
        <a:graphic>
          <a:graphicData uri="http://schemas.openxmlformats.org/drawingml/2006/table">
            <a:tbl>
              <a:tblPr/>
              <a:tblGrid>
                <a:gridCol w="7832725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in 90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Ländern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, und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mehr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als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44245"/>
              </p:ext>
            </p:extLst>
          </p:nvPr>
        </p:nvGraphicFramePr>
        <p:xfrm>
          <a:off x="293687" y="4509120"/>
          <a:ext cx="8561387" cy="774700"/>
        </p:xfrm>
        <a:graphic>
          <a:graphicData uri="http://schemas.openxmlformats.org/drawingml/2006/table">
            <a:tbl>
              <a:tblPr/>
              <a:tblGrid>
                <a:gridCol w="8561387"/>
              </a:tblGrid>
              <a:tr h="7747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1.200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Mitgliedern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im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9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19300"/>
              </p:ext>
            </p:extLst>
          </p:nvPr>
        </p:nvGraphicFramePr>
        <p:xfrm>
          <a:off x="314325" y="5373216"/>
          <a:ext cx="8540750" cy="808037"/>
        </p:xfrm>
        <a:graphic>
          <a:graphicData uri="http://schemas.openxmlformats.org/drawingml/2006/table">
            <a:tbl>
              <a:tblPr/>
              <a:tblGrid>
                <a:gridCol w="8540750"/>
              </a:tblGrid>
              <a:tr h="808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deutschsprachigen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Raum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90000" marR="90000" marT="1476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48435"/>
              </p:ext>
            </p:extLst>
          </p:nvPr>
        </p:nvGraphicFramePr>
        <p:xfrm>
          <a:off x="293688" y="1550988"/>
          <a:ext cx="7092950" cy="646502"/>
        </p:xfrm>
        <a:graphic>
          <a:graphicData uri="http://schemas.openxmlformats.org/drawingml/2006/table">
            <a:tbl>
              <a:tblPr/>
              <a:tblGrid>
                <a:gridCol w="7092950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Verbindet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Fachkräfte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aus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03747"/>
              </p:ext>
            </p:extLst>
          </p:nvPr>
        </p:nvGraphicFramePr>
        <p:xfrm>
          <a:off x="293688" y="2179638"/>
          <a:ext cx="9212262" cy="661987"/>
        </p:xfrm>
        <a:graphic>
          <a:graphicData uri="http://schemas.openxmlformats.org/drawingml/2006/table">
            <a:tbl>
              <a:tblPr/>
              <a:tblGrid>
                <a:gridCol w="9212262"/>
              </a:tblGrid>
              <a:tr h="6619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Pharmazie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44034"/>
              </p:ext>
            </p:extLst>
          </p:nvPr>
        </p:nvGraphicFramePr>
        <p:xfrm>
          <a:off x="293688" y="2828925"/>
          <a:ext cx="8793162" cy="808038"/>
        </p:xfrm>
        <a:graphic>
          <a:graphicData uri="http://schemas.openxmlformats.org/drawingml/2006/table">
            <a:tbl>
              <a:tblPr/>
              <a:tblGrid>
                <a:gridCol w="879316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Biotechnologie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18280"/>
              </p:ext>
            </p:extLst>
          </p:nvPr>
        </p:nvGraphicFramePr>
        <p:xfrm>
          <a:off x="293688" y="3536950"/>
          <a:ext cx="7832725" cy="808038"/>
        </p:xfrm>
        <a:graphic>
          <a:graphicData uri="http://schemas.openxmlformats.org/drawingml/2006/table">
            <a:tbl>
              <a:tblPr/>
              <a:tblGrid>
                <a:gridCol w="7832725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Medizingeräte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-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Industrie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98113"/>
              </p:ext>
            </p:extLst>
          </p:nvPr>
        </p:nvGraphicFramePr>
        <p:xfrm>
          <a:off x="293688" y="4273550"/>
          <a:ext cx="6665912" cy="661988"/>
        </p:xfrm>
        <a:graphic>
          <a:graphicData uri="http://schemas.openxmlformats.org/drawingml/2006/table">
            <a:tbl>
              <a:tblPr/>
              <a:tblGrid>
                <a:gridCol w="6665912"/>
              </a:tblGrid>
              <a:tr h="66198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Forschung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30544"/>
              </p:ext>
            </p:extLst>
          </p:nvPr>
        </p:nvGraphicFramePr>
        <p:xfrm>
          <a:off x="293688" y="4894263"/>
          <a:ext cx="8081962" cy="661987"/>
        </p:xfrm>
        <a:graphic>
          <a:graphicData uri="http://schemas.openxmlformats.org/drawingml/2006/table">
            <a:tbl>
              <a:tblPr/>
              <a:tblGrid>
                <a:gridCol w="8081962"/>
              </a:tblGrid>
              <a:tr h="6619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und</a:t>
                      </a: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3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54952"/>
              </p:ext>
            </p:extLst>
          </p:nvPr>
        </p:nvGraphicFramePr>
        <p:xfrm>
          <a:off x="293688" y="5580063"/>
          <a:ext cx="8540750" cy="808037"/>
        </p:xfrm>
        <a:graphic>
          <a:graphicData uri="http://schemas.openxmlformats.org/drawingml/2006/table">
            <a:tbl>
              <a:tblPr/>
              <a:tblGrid>
                <a:gridCol w="8540750"/>
              </a:tblGrid>
              <a:tr h="808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Behörden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476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92662"/>
              </p:ext>
            </p:extLst>
          </p:nvPr>
        </p:nvGraphicFramePr>
        <p:xfrm>
          <a:off x="293688" y="1550988"/>
          <a:ext cx="9247187" cy="657225"/>
        </p:xfrm>
        <a:graphic>
          <a:graphicData uri="http://schemas.openxmlformats.org/drawingml/2006/table">
            <a:tbl>
              <a:tblPr/>
              <a:tblGrid>
                <a:gridCol w="9247187"/>
              </a:tblGrid>
              <a:tr h="6572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Workshops und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Seminare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in D/A/CH</a:t>
                      </a:r>
                    </a:p>
                  </a:txBody>
                  <a:tcPr marL="90000" marR="90000" marT="132547" marB="4684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91655"/>
              </p:ext>
            </p:extLst>
          </p:nvPr>
        </p:nvGraphicFramePr>
        <p:xfrm>
          <a:off x="293688" y="2348880"/>
          <a:ext cx="9212262" cy="661987"/>
        </p:xfrm>
        <a:graphic>
          <a:graphicData uri="http://schemas.openxmlformats.org/drawingml/2006/table">
            <a:tbl>
              <a:tblPr/>
              <a:tblGrid>
                <a:gridCol w="9212262"/>
              </a:tblGrid>
              <a:tr h="6619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Netzwerk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und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fachlicher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Support</a:t>
                      </a: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1115"/>
              </p:ext>
            </p:extLst>
          </p:nvPr>
        </p:nvGraphicFramePr>
        <p:xfrm>
          <a:off x="293688" y="3125018"/>
          <a:ext cx="8793162" cy="808038"/>
        </p:xfrm>
        <a:graphic>
          <a:graphicData uri="http://schemas.openxmlformats.org/drawingml/2006/table">
            <a:tbl>
              <a:tblPr/>
              <a:tblGrid>
                <a:gridCol w="879316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Firmenbesichtigungen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1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17379"/>
              </p:ext>
            </p:extLst>
          </p:nvPr>
        </p:nvGraphicFramePr>
        <p:xfrm>
          <a:off x="293688" y="3917106"/>
          <a:ext cx="7832725" cy="808038"/>
        </p:xfrm>
        <a:graphic>
          <a:graphicData uri="http://schemas.openxmlformats.org/drawingml/2006/table">
            <a:tbl>
              <a:tblPr/>
              <a:tblGrid>
                <a:gridCol w="7832725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Weiterbildung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59986"/>
              </p:ext>
            </p:extLst>
          </p:nvPr>
        </p:nvGraphicFramePr>
        <p:xfrm>
          <a:off x="293688" y="4704457"/>
          <a:ext cx="8266112" cy="740767"/>
        </p:xfrm>
        <a:graphic>
          <a:graphicData uri="http://schemas.openxmlformats.org/drawingml/2006/table">
            <a:tbl>
              <a:tblPr/>
              <a:tblGrid>
                <a:gridCol w="8266112"/>
              </a:tblGrid>
              <a:tr h="7407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de-DE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Arbeitskreise</a:t>
                      </a:r>
                      <a:endParaRPr kumimoji="0" lang="en-GB" altLang="de-DE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ea typeface="+mn-ea"/>
                        <a:cs typeface="Times New Roman" pitchFamily="16" charset="0"/>
                      </a:endParaRPr>
                    </a:p>
                  </a:txBody>
                  <a:tcPr marL="90000" marR="90000" marT="12729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5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7124"/>
              </p:ext>
            </p:extLst>
          </p:nvPr>
        </p:nvGraphicFramePr>
        <p:xfrm>
          <a:off x="293688" y="5454845"/>
          <a:ext cx="9607550" cy="1142507"/>
        </p:xfrm>
        <a:graphic>
          <a:graphicData uri="http://schemas.openxmlformats.org/drawingml/2006/table">
            <a:tbl>
              <a:tblPr/>
              <a:tblGrid>
                <a:gridCol w="9607550"/>
              </a:tblGrid>
              <a:tr h="808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Fachmagazine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und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technische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Datenbank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410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60686"/>
              </p:ext>
            </p:extLst>
          </p:nvPr>
        </p:nvGraphicFramePr>
        <p:xfrm>
          <a:off x="293688" y="1550988"/>
          <a:ext cx="7092950" cy="646502"/>
        </p:xfrm>
        <a:graphic>
          <a:graphicData uri="http://schemas.openxmlformats.org/drawingml/2006/table">
            <a:tbl>
              <a:tblPr/>
              <a:tblGrid>
                <a:gridCol w="7092950"/>
              </a:tblGrid>
              <a:tr h="5667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ea typeface="+mn-ea"/>
                          <a:cs typeface="Times New Roman" pitchFamily="16" charset="0"/>
                        </a:rPr>
                        <a:t>Fachzeitschriften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und </a:t>
                      </a:r>
                    </a:p>
                  </a:txBody>
                  <a:tcPr marL="90000" marR="90000" marT="122430" marB="46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27061"/>
              </p:ext>
            </p:extLst>
          </p:nvPr>
        </p:nvGraphicFramePr>
        <p:xfrm>
          <a:off x="293688" y="2179638"/>
          <a:ext cx="9212262" cy="661987"/>
        </p:xfrm>
        <a:graphic>
          <a:graphicData uri="http://schemas.openxmlformats.org/drawingml/2006/table">
            <a:tbl>
              <a:tblPr/>
              <a:tblGrid>
                <a:gridCol w="9212262"/>
              </a:tblGrid>
              <a:tr h="6619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Fachinformationen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5191"/>
              </p:ext>
            </p:extLst>
          </p:nvPr>
        </p:nvGraphicFramePr>
        <p:xfrm>
          <a:off x="293688" y="2828925"/>
          <a:ext cx="8793162" cy="808038"/>
        </p:xfrm>
        <a:graphic>
          <a:graphicData uri="http://schemas.openxmlformats.org/drawingml/2006/table">
            <a:tbl>
              <a:tblPr/>
              <a:tblGrid>
                <a:gridCol w="879316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Best Practice Guides</a:t>
                      </a:r>
                    </a:p>
                  </a:txBody>
                  <a:tcPr marL="90000" marR="90000" marT="1374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52914"/>
              </p:ext>
            </p:extLst>
          </p:nvPr>
        </p:nvGraphicFramePr>
        <p:xfrm>
          <a:off x="293688" y="4738251"/>
          <a:ext cx="10555634" cy="1139021"/>
        </p:xfrm>
        <a:graphic>
          <a:graphicData uri="http://schemas.openxmlformats.org/drawingml/2006/table">
            <a:tbl>
              <a:tblPr/>
              <a:tblGrid>
                <a:gridCol w="10555634"/>
              </a:tblGrid>
              <a:tr h="6619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Studenten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und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Berufseinsteiger</a:t>
                      </a: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(Young Professionals) </a:t>
                      </a:r>
                      <a:r>
                        <a:rPr kumimoji="0" lang="en-GB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willkommen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tham Book" pitchFamily="50" charset="0"/>
                        <a:cs typeface="Times New Roman" pitchFamily="16" charset="0"/>
                      </a:endParaRPr>
                    </a:p>
                  </a:txBody>
                  <a:tcPr marL="90000" marR="90000" marT="137533" marB="468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85716"/>
              </p:ext>
            </p:extLst>
          </p:nvPr>
        </p:nvGraphicFramePr>
        <p:xfrm>
          <a:off x="331788" y="3754438"/>
          <a:ext cx="8035925" cy="725487"/>
        </p:xfrm>
        <a:graphic>
          <a:graphicData uri="http://schemas.openxmlformats.org/drawingml/2006/table">
            <a:tbl>
              <a:tblPr/>
              <a:tblGrid>
                <a:gridCol w="8035925"/>
              </a:tblGrid>
              <a:tr h="7254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Werden</a:t>
                      </a: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Sie</a:t>
                      </a: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GB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Mitglied</a:t>
                      </a: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Gotham Book" pitchFamily="50" charset="0"/>
                          <a:cs typeface="Times New Roman" pitchFamily="16" charset="0"/>
                        </a:rPr>
                        <a:t>!</a:t>
                      </a:r>
                    </a:p>
                  </a:txBody>
                  <a:tcPr marL="90000" marR="90000" marT="147750" marB="468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Benutzerdefiniert</PresentationFormat>
  <Paragraphs>44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Gotham Book</vt:lpstr>
      <vt:lpstr>Lucida Sans Unicode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Klaus Thornagel</dc:creator>
  <cp:lastModifiedBy>K T</cp:lastModifiedBy>
  <cp:revision>34</cp:revision>
  <cp:lastPrinted>1601-01-01T00:00:00Z</cp:lastPrinted>
  <dcterms:created xsi:type="dcterms:W3CDTF">2013-01-06T19:15:16Z</dcterms:created>
  <dcterms:modified xsi:type="dcterms:W3CDTF">2018-01-22T16:36:05Z</dcterms:modified>
</cp:coreProperties>
</file>